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9" r:id="rId2"/>
    <p:sldId id="257" r:id="rId3"/>
    <p:sldId id="281" r:id="rId4"/>
    <p:sldId id="258" r:id="rId5"/>
    <p:sldId id="269" r:id="rId6"/>
    <p:sldId id="276" r:id="rId7"/>
    <p:sldId id="275" r:id="rId8"/>
    <p:sldId id="290" r:id="rId9"/>
    <p:sldId id="291" r:id="rId10"/>
    <p:sldId id="292" r:id="rId11"/>
    <p:sldId id="293" r:id="rId12"/>
  </p:sldIdLst>
  <p:sldSz cx="12192000" cy="6858000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72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66" y="0"/>
            <a:ext cx="2972372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A249-C991-45D4-8E44-80157C8B064C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332" y="4445001"/>
            <a:ext cx="5487336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2972372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66" y="8772525"/>
            <a:ext cx="2972372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626A4-831B-40A8-ADB9-1DD1534DD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3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Geneva" pitchFamily="122" charset="-128"/>
            </a:endParaRPr>
          </a:p>
        </p:txBody>
      </p:sp>
      <p:sp>
        <p:nvSpPr>
          <p:cNvPr id="1229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9pPr>
          </a:lstStyle>
          <a:p>
            <a:pPr eaLnBrk="1" hangingPunct="1"/>
            <a:fld id="{560CF936-0576-4361-9863-0B078A0408C0}" type="slidenum">
              <a:rPr lang="en-US" altLang="en-US" sz="1800"/>
              <a:pPr eaLnBrk="1" hangingPunct="1"/>
              <a:t>1</a:t>
            </a:fld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0476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Geneva" pitchFamily="122" charset="-128"/>
            </a:endParaRPr>
          </a:p>
        </p:txBody>
      </p:sp>
      <p:sp>
        <p:nvSpPr>
          <p:cNvPr id="1229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2" charset="-128"/>
              </a:defRPr>
            </a:lvl9pPr>
          </a:lstStyle>
          <a:p>
            <a:pPr eaLnBrk="1" hangingPunct="1"/>
            <a:fld id="{560CF936-0576-4361-9863-0B078A0408C0}" type="slidenum">
              <a:rPr lang="en-US" altLang="en-US" sz="1800"/>
              <a:pPr eaLnBrk="1" hangingPunct="1"/>
              <a:t>11</a:t>
            </a:fld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120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5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71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_T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304800" y="4648200"/>
            <a:ext cx="9652000" cy="533400"/>
          </a:xfrm>
          <a:noFill/>
        </p:spPr>
        <p:txBody>
          <a:bodyPr vert="horz"/>
          <a:lstStyle>
            <a:lvl1pPr algn="l">
              <a:defRPr sz="2667" b="0" cap="all" spc="20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3"/>
          <p:cNvSpPr>
            <a:spLocks noGrp="1"/>
          </p:cNvSpPr>
          <p:nvPr>
            <p:ph type="subTitle" idx="1"/>
          </p:nvPr>
        </p:nvSpPr>
        <p:spPr>
          <a:xfrm>
            <a:off x="304800" y="6223213"/>
            <a:ext cx="7924800" cy="32999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Albert R. Gator  |  Title, Department, Office 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2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3" descr="UF Signatur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0" y="6172200"/>
            <a:ext cx="2540000" cy="46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219075" y="6356350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23153F2-BCE3-4DD7-83E6-698B97C25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9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8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6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3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2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631C-3403-4F98-BAC4-6D35F5A7D83D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EE2E7-B8D6-48D5-823C-D986E64BF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6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FLSA changes 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304800" y="6223000"/>
            <a:ext cx="7924800" cy="33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2133" dirty="0" smtClean="0"/>
              <a:t>Human Resource Services|  </a:t>
            </a:r>
            <a:r>
              <a:rPr lang="en-US" sz="1867" dirty="0" smtClean="0">
                <a:solidFill>
                  <a:schemeClr val="bg2">
                    <a:lumMod val="75000"/>
                  </a:schemeClr>
                </a:solidFill>
              </a:rPr>
              <a:t>October </a:t>
            </a:r>
            <a:r>
              <a:rPr lang="en-US" sz="1867" dirty="0">
                <a:solidFill>
                  <a:schemeClr val="bg2">
                    <a:lumMod val="75000"/>
                  </a:schemeClr>
                </a:solidFill>
              </a:rPr>
              <a:t>2016</a:t>
            </a:r>
          </a:p>
        </p:txBody>
      </p:sp>
      <p:pic>
        <p:nvPicPr>
          <p:cNvPr id="11267" name="Picture 3" descr="UF Signatur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0" y="6172200"/>
            <a:ext cx="2540000" cy="46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336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Work Group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02701" cy="4351338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HR</a:t>
            </a:r>
            <a:r>
              <a:rPr lang="en-US" dirty="0"/>
              <a:t>:  Jodi Gentry, Melissa Curry, Brent Goodman</a:t>
            </a:r>
          </a:p>
          <a:p>
            <a:pPr lvl="0"/>
            <a:r>
              <a:rPr lang="en-US" dirty="0"/>
              <a:t>CFO:  Mike McKee, Greg Dubois, Linda Orfield, Brian </a:t>
            </a:r>
            <a:r>
              <a:rPr lang="en-US" dirty="0" smtClean="0"/>
              <a:t>Kuhl, Alan West</a:t>
            </a:r>
            <a:endParaRPr lang="en-US" dirty="0"/>
          </a:p>
          <a:p>
            <a:pPr lvl="0"/>
            <a:r>
              <a:rPr lang="en-US" dirty="0"/>
              <a:t>Provost’s Office:  Angel Kwolek-Folland, Bill Connellan</a:t>
            </a:r>
          </a:p>
          <a:p>
            <a:pPr lvl="0"/>
            <a:r>
              <a:rPr lang="en-US" dirty="0"/>
              <a:t>General Counsel:  Ryan Fuller</a:t>
            </a:r>
          </a:p>
          <a:p>
            <a:pPr lvl="0"/>
            <a:r>
              <a:rPr lang="en-US" dirty="0"/>
              <a:t>UF Health:  Laura Huntley</a:t>
            </a:r>
          </a:p>
          <a:p>
            <a:pPr lvl="0"/>
            <a:r>
              <a:rPr lang="en-US" dirty="0"/>
              <a:t>IFAS:  Mary Ann Morgan</a:t>
            </a:r>
          </a:p>
          <a:p>
            <a:pPr lvl="0"/>
            <a:r>
              <a:rPr lang="en-US" dirty="0"/>
              <a:t>Research:  Stephanie Gray, Brad </a:t>
            </a:r>
            <a:r>
              <a:rPr lang="en-US" dirty="0" smtClean="0"/>
              <a:t>Staats</a:t>
            </a:r>
          </a:p>
          <a:p>
            <a:pPr lvl="0"/>
            <a:r>
              <a:rPr lang="en-US" dirty="0" smtClean="0"/>
              <a:t>Student Affairs:  Norb Dunkel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FLSA changes 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304800" y="6223000"/>
            <a:ext cx="7924800" cy="33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Recommendations for Implementation</a:t>
            </a:r>
            <a:r>
              <a:rPr lang="en-US" sz="2133" dirty="0"/>
              <a:t>  |  </a:t>
            </a:r>
            <a:r>
              <a:rPr lang="en-US" sz="1867" dirty="0" smtClean="0">
                <a:solidFill>
                  <a:schemeClr val="bg2">
                    <a:lumMod val="75000"/>
                  </a:schemeClr>
                </a:solidFill>
              </a:rPr>
              <a:t>October </a:t>
            </a:r>
            <a:r>
              <a:rPr lang="en-US" sz="1867" dirty="0">
                <a:solidFill>
                  <a:schemeClr val="bg2">
                    <a:lumMod val="75000"/>
                  </a:schemeClr>
                </a:solidFill>
              </a:rPr>
              <a:t>2016</a:t>
            </a:r>
          </a:p>
        </p:txBody>
      </p:sp>
      <p:pic>
        <p:nvPicPr>
          <p:cNvPr id="11267" name="Picture 3" descr="UF Signatur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0" y="6172200"/>
            <a:ext cx="2540000" cy="46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927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235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Provide brief overview of the FLSA changes </a:t>
            </a:r>
          </a:p>
          <a:p>
            <a:r>
              <a:rPr lang="en-US" sz="2400" dirty="0" smtClean="0"/>
              <a:t>Review analysis and identified impact</a:t>
            </a:r>
          </a:p>
          <a:p>
            <a:r>
              <a:rPr lang="en-US" sz="2400" dirty="0" smtClean="0"/>
              <a:t>Discuss “path forward</a:t>
            </a:r>
            <a:r>
              <a:rPr lang="en-US" sz="2400" dirty="0" smtClean="0"/>
              <a:t>”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247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Changes to the FLSA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235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Effective December 1, 2016, the </a:t>
            </a:r>
            <a:r>
              <a:rPr lang="en-US" sz="2400" dirty="0"/>
              <a:t>minimum salary threshold at which a position will be considered “exempt” from overtime pay will increase to </a:t>
            </a:r>
            <a:r>
              <a:rPr lang="en-US" sz="2400" dirty="0" smtClean="0"/>
              <a:t>$47,476 annually, or $913 </a:t>
            </a:r>
            <a:r>
              <a:rPr lang="en-US" sz="2400" dirty="0"/>
              <a:t>per </a:t>
            </a:r>
            <a:r>
              <a:rPr lang="en-US" sz="2400" dirty="0" smtClean="0"/>
              <a:t>week</a:t>
            </a:r>
          </a:p>
          <a:p>
            <a:pPr lvl="1"/>
            <a:r>
              <a:rPr lang="en-US" sz="2000" dirty="0" smtClean="0"/>
              <a:t>Up </a:t>
            </a:r>
            <a:r>
              <a:rPr lang="en-US" sz="2000" dirty="0"/>
              <a:t>from $23,660 annually, or $455 per </a:t>
            </a:r>
            <a:r>
              <a:rPr lang="en-US" sz="2000" dirty="0" smtClean="0"/>
              <a:t>week</a:t>
            </a:r>
          </a:p>
          <a:p>
            <a:pPr lvl="1"/>
            <a:r>
              <a:rPr lang="en-US" sz="2000" dirty="0" smtClean="0"/>
              <a:t>Annualizing an employee’s salary based on partial FTE is not permitted</a:t>
            </a:r>
          </a:p>
          <a:p>
            <a:pPr lvl="1"/>
            <a:r>
              <a:rPr lang="en-US" sz="2000" dirty="0" smtClean="0"/>
              <a:t>The annual threshold may be adjusted for 9- and 10-month </a:t>
            </a:r>
            <a:r>
              <a:rPr lang="en-US" sz="2000" dirty="0"/>
              <a:t>appointments </a:t>
            </a:r>
            <a:r>
              <a:rPr lang="en-US" sz="2000" dirty="0" smtClean="0"/>
              <a:t>by applying the $913 weekly amount (</a:t>
            </a:r>
            <a:r>
              <a:rPr lang="en-US" altLang="en-US" sz="2000" dirty="0" smtClean="0"/>
              <a:t>9-Month: $35,607.00, 10-Month: $39,806.80)</a:t>
            </a:r>
            <a:endParaRPr lang="en-US" altLang="en-US" sz="2000" dirty="0"/>
          </a:p>
          <a:p>
            <a:r>
              <a:rPr lang="en-US" sz="2400" dirty="0" smtClean="0"/>
              <a:t>The salary threshold will be updated every three years</a:t>
            </a:r>
          </a:p>
          <a:p>
            <a:pPr lvl="1"/>
            <a:r>
              <a:rPr lang="en-US" sz="2000" dirty="0" smtClean="0"/>
              <a:t>Estimated to be more than $50,000 in 2020</a:t>
            </a:r>
          </a:p>
          <a:p>
            <a:r>
              <a:rPr lang="en-US" sz="2400" dirty="0" smtClean="0"/>
              <a:t>Currently </a:t>
            </a:r>
            <a:r>
              <a:rPr lang="en-US" sz="2400" dirty="0"/>
              <a:t>exempt positions below the new salary threshold will be eligible for overtime </a:t>
            </a:r>
            <a:r>
              <a:rPr lang="en-US" sz="2400" dirty="0" smtClean="0"/>
              <a:t>once </a:t>
            </a:r>
            <a:r>
              <a:rPr lang="en-US" sz="2400" dirty="0"/>
              <a:t>the change takes effect, </a:t>
            </a:r>
            <a:r>
              <a:rPr lang="en-US" sz="2400" dirty="0" smtClean="0"/>
              <a:t>with </a:t>
            </a:r>
            <a:r>
              <a:rPr lang="en-US" sz="2400" dirty="0"/>
              <a:t>some </a:t>
            </a:r>
            <a:r>
              <a:rPr lang="en-US" sz="2400" dirty="0" smtClean="0"/>
              <a:t>exceptions</a:t>
            </a:r>
          </a:p>
        </p:txBody>
      </p:sp>
    </p:spTree>
    <p:extLst>
      <p:ext uri="{BB962C8B-B14F-4D97-AF65-F5344CB8AC3E}">
        <p14:creationId xmlns:p14="http://schemas.microsoft.com/office/powerpoint/2010/main" val="40462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Impact—Exemptions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7" y="1385787"/>
            <a:ext cx="11597832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According to DOL guidelines, there is no minimum salary requirement for employees whose “primary duty” is the performance of “teaching, tutoring, instructing or lecturing”:</a:t>
            </a:r>
          </a:p>
          <a:p>
            <a:pPr lvl="1"/>
            <a:r>
              <a:rPr lang="en-US" sz="2000" dirty="0" smtClean="0"/>
              <a:t>Given that the performance of these duties is a primary responsibility of any faculty member, including extension county faculty, it is our interpretation that most academic personnel meet that standard</a:t>
            </a:r>
          </a:p>
          <a:p>
            <a:r>
              <a:rPr lang="en-US" sz="2400" dirty="0" smtClean="0"/>
              <a:t>The minimum salary requirement also does not apply to certain licensed or certified doctors or lawyers</a:t>
            </a:r>
          </a:p>
          <a:p>
            <a:pPr lvl="1"/>
            <a:r>
              <a:rPr lang="en-US" altLang="en-US" sz="2000" dirty="0" smtClean="0"/>
              <a:t>An employee who holds the requisite academic degree for the general practice of medicine is exempt </a:t>
            </a:r>
            <a:r>
              <a:rPr lang="en-US" sz="2000" dirty="0" smtClean="0"/>
              <a:t>from the minimum salary requirement </a:t>
            </a:r>
            <a:r>
              <a:rPr lang="en-US" altLang="en-US" sz="2000" dirty="0" smtClean="0"/>
              <a:t>if he or she is engaged in an internship or resident program for the profession—interpreted to apply to residents throughout UF Health, including </a:t>
            </a:r>
            <a:r>
              <a:rPr lang="en-US" sz="2000" dirty="0" smtClean="0"/>
              <a:t>dentistry and veterinarian medicine</a:t>
            </a:r>
            <a:endParaRPr lang="en-US" altLang="en-US" sz="2000" dirty="0" smtClean="0"/>
          </a:p>
          <a:p>
            <a:r>
              <a:rPr lang="en-US" altLang="en-US" sz="2400" dirty="0" smtClean="0"/>
              <a:t>Several categories of student classifications such as graduate assistants </a:t>
            </a:r>
            <a:br>
              <a:rPr lang="en-US" altLang="en-US" sz="2400" dirty="0" smtClean="0"/>
            </a:br>
            <a:r>
              <a:rPr lang="en-US" altLang="en-US" sz="2400" dirty="0" smtClean="0"/>
              <a:t>and pre-doctoral fellows are not expected to be impacted</a:t>
            </a:r>
          </a:p>
          <a:p>
            <a:r>
              <a:rPr lang="en-US" sz="2400" dirty="0" smtClean="0"/>
              <a:t>Postdoctoral associates who engage only in research activities </a:t>
            </a:r>
            <a:br>
              <a:rPr lang="en-US" sz="2400" dirty="0" smtClean="0"/>
            </a:br>
            <a:r>
              <a:rPr lang="en-US" sz="2400" dirty="0" smtClean="0"/>
              <a:t>and do not teach are explicitly not covered by this exemption and </a:t>
            </a:r>
            <a:br>
              <a:rPr lang="en-US" sz="2400" dirty="0" smtClean="0"/>
            </a:br>
            <a:r>
              <a:rPr lang="en-US" sz="2400" dirty="0" smtClean="0"/>
              <a:t>will be impacted</a:t>
            </a:r>
          </a:p>
          <a:p>
            <a:pPr lvl="1"/>
            <a:endParaRPr lang="en-US" alt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87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Impact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599399"/>
              </p:ext>
            </p:extLst>
          </p:nvPr>
        </p:nvGraphicFramePr>
        <p:xfrm>
          <a:off x="1514475" y="1595438"/>
          <a:ext cx="862965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Salary Gap*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r>
                        <a:rPr lang="en-US" sz="2000" baseline="0" dirty="0" smtClean="0"/>
                        <a:t> hours/OT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 hours/OT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Impacted</a:t>
                      </a:r>
                      <a:r>
                        <a:rPr lang="en-US" sz="2000" b="1" baseline="0" dirty="0" smtClean="0"/>
                        <a:t> Employees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1,777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13,256,179 </a:t>
                      </a:r>
                    </a:p>
                    <a:p>
                      <a:pPr marL="0" algn="l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12,679,290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25,358,581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Staff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1,213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8,415,974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8,861,458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17,722,916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Academic Personnel </a:t>
                      </a:r>
                      <a:r>
                        <a:rPr lang="en-US" sz="1600" dirty="0" smtClean="0"/>
                        <a:t>(including adjuncts)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72**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1,055,939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308,173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616,346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Postdoctoral</a:t>
                      </a:r>
                      <a:r>
                        <a:rPr lang="en-US" sz="2000" baseline="0" dirty="0" smtClean="0"/>
                        <a:t> Associates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466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3,233,011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3,428,620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6,857,240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OPS Exempt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551,254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81,039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162,078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220200" y="365125"/>
            <a:ext cx="2047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5/27/2016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8248649" y="904875"/>
            <a:ext cx="3457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**29 of the 72 are less than 1.0 FTE.  In these cases, possible OT was not included in the calculation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248649" y="650309"/>
            <a:ext cx="262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*Salary only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466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Impact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40149"/>
              </p:ext>
            </p:extLst>
          </p:nvPr>
        </p:nvGraphicFramePr>
        <p:xfrm>
          <a:off x="1514475" y="1595438"/>
          <a:ext cx="862965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Total Salary Gap*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r>
                        <a:rPr lang="en-US" sz="2000" baseline="0" dirty="0" smtClean="0"/>
                        <a:t> hours/OT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 hours/OT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Impacted</a:t>
                      </a:r>
                      <a:r>
                        <a:rPr lang="en-US" sz="2000" b="1" baseline="0" dirty="0" smtClean="0"/>
                        <a:t> Employees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1,777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13,256,179 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12,679,290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25,358,581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732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Provost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5,055,534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4,235,341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8,470,682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HSC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561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3,927,757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4,028,755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8,057,511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IFAS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488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3,668,639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3,500,024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7,000,049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President/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Research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278,301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481,775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963,551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COO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325,946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433,393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866,786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20200" y="365125"/>
            <a:ext cx="2047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5/27/2016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840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Impact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54231"/>
              </p:ext>
            </p:extLst>
          </p:nvPr>
        </p:nvGraphicFramePr>
        <p:xfrm>
          <a:off x="1524000" y="1638301"/>
          <a:ext cx="8286749" cy="3310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2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Salary Gap*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r>
                        <a:rPr lang="en-US" sz="2000" baseline="0" dirty="0" smtClean="0"/>
                        <a:t> hours/OT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 hours/OT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Postdoctoral</a:t>
                      </a:r>
                      <a:r>
                        <a:rPr lang="en-US" sz="2000" b="1" baseline="0" dirty="0" smtClean="0"/>
                        <a:t> Associates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466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3,233,011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3,428,620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6,857,240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Provost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892,424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769,937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1,539,874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HSC*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1,258,326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1,515,557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3,031,114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28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IFAS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1,081,086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1,134,443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2,268,887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President/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Research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1,173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8,681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17,363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20200" y="365125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5/27/2016</a:t>
            </a:r>
          </a:p>
          <a:p>
            <a:r>
              <a:rPr lang="en-US" sz="1100" dirty="0" smtClean="0"/>
              <a:t>Total Postdoctoral Associate: 632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9220200" y="824741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+ ~$650,000 for fringe</a:t>
            </a:r>
          </a:p>
          <a:p>
            <a:r>
              <a:rPr lang="en-US" sz="1100" dirty="0" smtClean="0"/>
              <a:t>26 part-time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419225" y="5581650"/>
            <a:ext cx="39433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*There are 3 adjunct clinical postdoctoral associates not included for whom some additional analysis is warranted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411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311951"/>
              </p:ext>
            </p:extLst>
          </p:nvPr>
        </p:nvGraphicFramePr>
        <p:xfrm>
          <a:off x="571500" y="1568088"/>
          <a:ext cx="10470747" cy="4338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0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0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34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Raise all employees to protect exempt status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Raise some employees to the threshold based on duties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Work to minimize impact and</a:t>
                      </a:r>
                      <a:r>
                        <a:rPr lang="en-US" sz="2000" b="1" baseline="0" dirty="0" smtClean="0"/>
                        <a:t> g</a:t>
                      </a:r>
                      <a:r>
                        <a:rPr lang="en-US" sz="2000" b="1" dirty="0" smtClean="0"/>
                        <a:t>ive discretion to department/college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6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feasible</a:t>
                      </a:r>
                      <a:r>
                        <a:rPr lang="en-US" sz="1600" baseline="0" dirty="0" smtClean="0"/>
                        <a:t> a</a:t>
                      </a:r>
                      <a:r>
                        <a:rPr lang="en-US" sz="1600" dirty="0" smtClean="0"/>
                        <a:t>t a cost of more than $13 million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Also not desirable: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Would create compression issues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Disregards performance or years of experience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In many cases, not known if overtime worked is an 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</a:t>
                      </a:r>
                      <a:r>
                        <a:rPr lang="en-US" sz="1600" baseline="0" dirty="0" smtClean="0"/>
                        <a:t>iven their strategic role in supporting research and the likelihood of overtime accrual, </a:t>
                      </a:r>
                      <a:r>
                        <a:rPr lang="en-US" sz="1600" baseline="0" dirty="0" smtClean="0"/>
                        <a:t>it was recommended </a:t>
                      </a:r>
                      <a:r>
                        <a:rPr lang="en-US" sz="1600" baseline="0" dirty="0" smtClean="0"/>
                        <a:t>that UF raise full-time </a:t>
                      </a:r>
                      <a:r>
                        <a:rPr lang="en-US" sz="1600" b="1" baseline="0" dirty="0" smtClean="0"/>
                        <a:t>postdoctoral associate </a:t>
                      </a:r>
                      <a:r>
                        <a:rPr lang="en-US" sz="1600" baseline="0" dirty="0" smtClean="0"/>
                        <a:t>salaries to the threshold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/>
                        <a:t>FSU is expected to increase postdoctoral salaries (160 total postdocs of which 110 will be impacted, with a salary gap of 877,147.55)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employees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below threshold to a new “Salaried Non-Exempt” category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dirty="0" smtClean="0"/>
                        <a:t>Allows time to evaluate and realign employee workload to prevent overtime worked or</a:t>
                      </a:r>
                      <a:r>
                        <a:rPr lang="en-US" sz="1600" baseline="0" dirty="0" smtClean="0"/>
                        <a:t> pursue a market adjustment if possible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Will need to pay or provide compensatory leave at 1.5 times the employee’s hourly rate of pay if needed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Adjust full-time postdoctoral associates to the new salary threshold</a:t>
            </a:r>
          </a:p>
          <a:p>
            <a:r>
              <a:rPr lang="en-US" sz="2400" dirty="0" smtClean="0"/>
              <a:t>Implement salaried non-exempt </a:t>
            </a:r>
            <a:r>
              <a:rPr lang="en-US" sz="2400" dirty="0" smtClean="0"/>
              <a:t>category for staff and “academic personnel” who cannot be exempted</a:t>
            </a:r>
            <a:endParaRPr lang="en-US" sz="2400" dirty="0" smtClean="0"/>
          </a:p>
          <a:p>
            <a:r>
              <a:rPr lang="en-US" sz="2400" dirty="0" smtClean="0"/>
              <a:t>Allow colleges/departments to adjust based on financial analysis and budget via the special pay increase process</a:t>
            </a:r>
          </a:p>
          <a:p>
            <a:pPr lvl="1"/>
            <a:r>
              <a:rPr lang="en-US" sz="2000" dirty="0" smtClean="0"/>
              <a:t>With the recommendation of waiting until after January 1 increase if needed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0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779</Words>
  <Application>Microsoft Office PowerPoint</Application>
  <PresentationFormat>Widescreen</PresentationFormat>
  <Paragraphs>159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Geneva</vt:lpstr>
      <vt:lpstr>Office Theme</vt:lpstr>
      <vt:lpstr>FLSA changes </vt:lpstr>
      <vt:lpstr>Today’s Agenda</vt:lpstr>
      <vt:lpstr>Changes to the FLSA</vt:lpstr>
      <vt:lpstr>Assessing Impact—Exemptions</vt:lpstr>
      <vt:lpstr>Assessing Impact</vt:lpstr>
      <vt:lpstr>Assessing Impact</vt:lpstr>
      <vt:lpstr>Assessing Impact</vt:lpstr>
      <vt:lpstr>Options</vt:lpstr>
      <vt:lpstr>After Review:</vt:lpstr>
      <vt:lpstr>University Work Group Members</vt:lpstr>
      <vt:lpstr>FLSA changes </vt:lpstr>
    </vt:vector>
  </TitlesOfParts>
  <Company>Customer Technology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FLSA changes  Recommendations for Implementation</dc:title>
  <dc:creator>Gentry,Jodi D</dc:creator>
  <cp:lastModifiedBy>Gentry,Jodi D</cp:lastModifiedBy>
  <cp:revision>99</cp:revision>
  <cp:lastPrinted>2016-07-07T16:52:39Z</cp:lastPrinted>
  <dcterms:created xsi:type="dcterms:W3CDTF">2016-05-18T17:36:58Z</dcterms:created>
  <dcterms:modified xsi:type="dcterms:W3CDTF">2016-10-06T12:27:11Z</dcterms:modified>
</cp:coreProperties>
</file>